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7" r:id="rId2"/>
  </p:sldMasterIdLst>
  <p:notesMasterIdLst>
    <p:notesMasterId r:id="rId45"/>
  </p:notesMasterIdLst>
  <p:sldIdLst>
    <p:sldId id="358" r:id="rId3"/>
    <p:sldId id="852" r:id="rId4"/>
    <p:sldId id="359" r:id="rId5"/>
    <p:sldId id="360" r:id="rId6"/>
    <p:sldId id="851" r:id="rId7"/>
    <p:sldId id="361" r:id="rId8"/>
    <p:sldId id="362" r:id="rId9"/>
    <p:sldId id="365" r:id="rId10"/>
    <p:sldId id="367" r:id="rId11"/>
    <p:sldId id="368" r:id="rId12"/>
    <p:sldId id="369" r:id="rId13"/>
    <p:sldId id="396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</p:sldIdLst>
  <p:sldSz cx="9144000" cy="6858000" type="screen4x3"/>
  <p:notesSz cx="6846888" cy="9980613"/>
  <p:embeddedFontLst>
    <p:embeddedFont>
      <p:font typeface="HY헤드라인M" panose="02030600000101010101" pitchFamily="18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샘물체" panose="020B0600000101010101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4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D0D8E8"/>
    <a:srgbClr val="FFFFFF"/>
    <a:srgbClr val="E9E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1280" y="32"/>
      </p:cViewPr>
      <p:guideLst>
        <p:guide orient="horz" pos="211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102"/>
      </p:cViewPr>
      <p:guideLst>
        <p:guide orient="horz" pos="3144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66984" cy="499031"/>
          </a:xfrm>
          <a:prstGeom prst="rect">
            <a:avLst/>
          </a:prstGeom>
        </p:spPr>
        <p:txBody>
          <a:bodyPr vert="horz" lIns="92125" tIns="46062" rIns="92125" bIns="4606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8321" y="1"/>
            <a:ext cx="2966984" cy="499031"/>
          </a:xfrm>
          <a:prstGeom prst="rect">
            <a:avLst/>
          </a:prstGeom>
        </p:spPr>
        <p:txBody>
          <a:bodyPr vert="horz" lIns="92125" tIns="46062" rIns="92125" bIns="46062" rtlCol="0"/>
          <a:lstStyle>
            <a:lvl1pPr algn="r">
              <a:defRPr sz="1200"/>
            </a:lvl1pPr>
          </a:lstStyle>
          <a:p>
            <a:fld id="{B08B3AD3-E4E3-42B1-B4B9-616CEAF08F93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49300"/>
            <a:ext cx="4989512" cy="3741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25" tIns="46062" rIns="92125" bIns="4606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4689" y="4740791"/>
            <a:ext cx="5477510" cy="4491276"/>
          </a:xfrm>
          <a:prstGeom prst="rect">
            <a:avLst/>
          </a:prstGeom>
        </p:spPr>
        <p:txBody>
          <a:bodyPr vert="horz" lIns="92125" tIns="46062" rIns="92125" bIns="4606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79850"/>
            <a:ext cx="2966984" cy="499031"/>
          </a:xfrm>
          <a:prstGeom prst="rect">
            <a:avLst/>
          </a:prstGeom>
        </p:spPr>
        <p:txBody>
          <a:bodyPr vert="horz" lIns="92125" tIns="46062" rIns="92125" bIns="4606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78321" y="9479850"/>
            <a:ext cx="2966984" cy="499031"/>
          </a:xfrm>
          <a:prstGeom prst="rect">
            <a:avLst/>
          </a:prstGeom>
        </p:spPr>
        <p:txBody>
          <a:bodyPr vert="horz" lIns="92125" tIns="46062" rIns="92125" bIns="46062" rtlCol="0" anchor="b"/>
          <a:lstStyle>
            <a:lvl1pPr algn="r">
              <a:defRPr sz="1200"/>
            </a:lvl1pPr>
          </a:lstStyle>
          <a:p>
            <a:fld id="{E58DDB8C-4BB8-4D76-9BFD-969AB5FBE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1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블로그\PPT 만들기\배경템플릿 만들기\길\그림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75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686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9394" y="274638"/>
            <a:ext cx="8229600" cy="79690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SzPct val="150000"/>
              <a:buFontTx/>
              <a:buBlip>
                <a:blip r:embed="rId2"/>
              </a:buBlip>
              <a:defRPr sz="2000"/>
            </a:lvl1pPr>
            <a:lvl2pPr marL="800100" indent="-342900">
              <a:lnSpc>
                <a:spcPct val="130000"/>
              </a:lnSpc>
              <a:buFontTx/>
              <a:buBlip>
                <a:blip r:embed="rId3"/>
              </a:buBlip>
              <a:defRPr sz="1800"/>
            </a:lvl2pPr>
            <a:lvl3pPr>
              <a:lnSpc>
                <a:spcPct val="130000"/>
              </a:lnSpc>
              <a:buFontTx/>
              <a:buBlip>
                <a:blip r:embed="rId4"/>
              </a:buBlip>
              <a:defRPr sz="1600"/>
            </a:lvl3pPr>
            <a:lvl4pPr>
              <a:lnSpc>
                <a:spcPct val="130000"/>
              </a:lnSpc>
              <a:buNone/>
              <a:defRPr sz="1200"/>
            </a:lvl4pPr>
            <a:lvl5pPr>
              <a:lnSpc>
                <a:spcPct val="1300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 descr="4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772" y="257835"/>
            <a:ext cx="642910" cy="710093"/>
          </a:xfrm>
          <a:prstGeom prst="rect">
            <a:avLst/>
          </a:prstGeom>
        </p:spPr>
      </p:pic>
      <p:sp>
        <p:nvSpPr>
          <p:cNvPr id="10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1훈막대연필 R" panose="02020603020101020101" pitchFamily="18" charset="-127"/>
                <a:ea typeface="1훈막대연필 R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B0A39-2EB7-44AD-8F74-21A6F48761C3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7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53B9E-6805-49E6-A3B7-C4BBF92755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05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467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9394" y="274638"/>
            <a:ext cx="8229600" cy="79690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  <a:prstGeom prst="rect">
            <a:avLst/>
          </a:prstGeom>
        </p:spPr>
        <p:txBody>
          <a:bodyPr/>
          <a:lstStyle>
            <a:lvl1pPr>
              <a:lnSpc>
                <a:spcPts val="3500"/>
              </a:lnSpc>
              <a:buSzPct val="150000"/>
              <a:buNone/>
              <a:defRPr sz="2500"/>
            </a:lvl1pPr>
            <a:lvl2pPr>
              <a:lnSpc>
                <a:spcPts val="3500"/>
              </a:lnSpc>
              <a:buNone/>
              <a:defRPr sz="1900"/>
            </a:lvl2pPr>
            <a:lvl3pPr>
              <a:lnSpc>
                <a:spcPts val="3500"/>
              </a:lnSpc>
              <a:buNone/>
              <a:defRPr sz="1500"/>
            </a:lvl3pPr>
            <a:lvl4pPr>
              <a:lnSpc>
                <a:spcPts val="3500"/>
              </a:lnSpc>
              <a:buNone/>
              <a:defRPr sz="1200"/>
            </a:lvl4pPr>
            <a:lvl5pPr>
              <a:lnSpc>
                <a:spcPts val="35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7025606" y="658874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샘물체" pitchFamily="18" charset="-127"/>
                <a:ea typeface="샘물체" pitchFamily="18" charset="-127"/>
              </a:defRPr>
            </a:lvl1pPr>
          </a:lstStyle>
          <a:p>
            <a:pPr algn="r">
              <a:defRPr/>
            </a:pPr>
            <a:fld id="{AF33F0E2-3294-4740-8E22-F3EF5A8BEBAB}" type="slidenum">
              <a:rPr lang="ko-KR" altLang="en-US" sz="1200" smtClean="0">
                <a:solidFill>
                  <a:prstClr val="white">
                    <a:lumMod val="50000"/>
                  </a:prstClr>
                </a:solidFill>
              </a:rPr>
              <a:pPr algn="r">
                <a:defRPr/>
              </a:pPr>
              <a:t>‹#›</a:t>
            </a:fld>
            <a:endParaRPr lang="ko-KR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9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7632" y="274638"/>
            <a:ext cx="8229600" cy="7254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26908" y="65887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</a:defRPr>
            </a:lvl1pPr>
          </a:lstStyle>
          <a:p>
            <a:fld id="{AF33F0E2-3294-4740-8E22-F3EF5A8BEBAB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그림 5" descr="4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9772" y="257835"/>
            <a:ext cx="642910" cy="710093"/>
          </a:xfrm>
          <a:prstGeom prst="rect">
            <a:avLst/>
          </a:prstGeom>
        </p:spPr>
      </p:pic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2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24204" y="65887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</a:defRPr>
            </a:lvl1pPr>
          </a:lstStyle>
          <a:p>
            <a:fld id="{AF33F0E2-3294-4740-8E22-F3EF5A8BEBAB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214422"/>
            <a:ext cx="8186766" cy="4911741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SzPct val="150000"/>
              <a:buFontTx/>
              <a:buBlip>
                <a:blip r:embed="rId2"/>
              </a:buBlip>
              <a:defRPr sz="2000"/>
            </a:lvl1pPr>
            <a:lvl2pPr marL="799200" indent="-342000">
              <a:lnSpc>
                <a:spcPct val="130000"/>
              </a:lnSpc>
              <a:buSzPct val="120000"/>
              <a:buFontTx/>
              <a:buBlip>
                <a:blip r:embed="rId3"/>
              </a:buBlip>
              <a:defRPr sz="1800"/>
            </a:lvl2pPr>
            <a:lvl3pPr>
              <a:lnSpc>
                <a:spcPct val="130000"/>
              </a:lnSpc>
              <a:buFontTx/>
              <a:buBlip>
                <a:blip r:embed="rId4"/>
              </a:buBlip>
              <a:defRPr sz="1500"/>
            </a:lvl3pPr>
            <a:lvl4pPr>
              <a:lnSpc>
                <a:spcPct val="130000"/>
              </a:lnSpc>
              <a:buNone/>
              <a:defRPr sz="1200"/>
            </a:lvl4pPr>
            <a:lvl5pPr>
              <a:lnSpc>
                <a:spcPct val="1300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77632" y="274638"/>
            <a:ext cx="8229600" cy="7254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9" name="그림 8" descr="44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39772" y="257835"/>
            <a:ext cx="642910" cy="7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24204" y="65887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</a:defRPr>
            </a:lvl1pPr>
          </a:lstStyle>
          <a:p>
            <a:fld id="{AF33F0E2-3294-4740-8E22-F3EF5A8BEBAB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4911741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SzPct val="150000"/>
              <a:buFontTx/>
              <a:buBlip>
                <a:blip r:embed="rId2"/>
              </a:buBlip>
              <a:defRPr sz="2000"/>
            </a:lvl1pPr>
            <a:lvl2pPr>
              <a:lnSpc>
                <a:spcPct val="130000"/>
              </a:lnSpc>
              <a:buSzPct val="120000"/>
              <a:buFontTx/>
              <a:buBlip>
                <a:blip r:embed="rId3"/>
              </a:buBlip>
              <a:defRPr sz="1800">
                <a:latin typeface="+mn-ea"/>
                <a:ea typeface="+mn-ea"/>
              </a:defRPr>
            </a:lvl2pPr>
            <a:lvl3pPr>
              <a:lnSpc>
                <a:spcPct val="130000"/>
              </a:lnSpc>
              <a:buFontTx/>
              <a:buBlip>
                <a:blip r:embed="rId4"/>
              </a:buBlip>
              <a:defRPr sz="1500"/>
            </a:lvl3pPr>
            <a:lvl4pPr>
              <a:lnSpc>
                <a:spcPct val="130000"/>
              </a:lnSpc>
              <a:buNone/>
              <a:defRPr sz="1200"/>
            </a:lvl4pPr>
            <a:lvl5pPr>
              <a:lnSpc>
                <a:spcPct val="1300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11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10432" y="6572272"/>
            <a:ext cx="2133600" cy="365125"/>
          </a:xfrm>
        </p:spPr>
        <p:txBody>
          <a:bodyPr/>
          <a:lstStyle>
            <a:lvl1pPr>
              <a:defRPr>
                <a:latin typeface="샘물체" pitchFamily="18" charset="-127"/>
                <a:ea typeface="샘물체" pitchFamily="18" charset="-127"/>
              </a:defRPr>
            </a:lvl1pPr>
          </a:lstStyle>
          <a:p>
            <a:fld id="{AF33F0E2-3294-4740-8E22-F3EF5A8BEBAB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88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7632" y="274638"/>
            <a:ext cx="8229600" cy="7254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 descr="4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772" y="257835"/>
            <a:ext cx="642910" cy="710093"/>
          </a:xfrm>
          <a:prstGeom prst="rect">
            <a:avLst/>
          </a:prstGeom>
        </p:spPr>
      </p:pic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없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730800"/>
            <a:ext cx="8229600" cy="4911741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SzPct val="150000"/>
              <a:buFontTx/>
              <a:buBlip>
                <a:blip r:embed="rId2"/>
              </a:buBlip>
              <a:defRPr sz="2000"/>
            </a:lvl1pPr>
            <a:lvl2pPr marL="800100" indent="-342900">
              <a:lnSpc>
                <a:spcPct val="130000"/>
              </a:lnSpc>
              <a:buFontTx/>
              <a:buBlip>
                <a:blip r:embed="rId3"/>
              </a:buBlip>
              <a:defRPr sz="1800"/>
            </a:lvl2pPr>
            <a:lvl3pPr>
              <a:lnSpc>
                <a:spcPct val="130000"/>
              </a:lnSpc>
              <a:buNone/>
              <a:defRPr sz="1500"/>
            </a:lvl3pPr>
            <a:lvl4pPr>
              <a:lnSpc>
                <a:spcPct val="130000"/>
              </a:lnSpc>
              <a:buNone/>
              <a:defRPr sz="1200"/>
            </a:lvl4pPr>
            <a:lvl5pPr>
              <a:lnSpc>
                <a:spcPct val="1300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9889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없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730800"/>
            <a:ext cx="8229600" cy="4911741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SzPct val="150000"/>
              <a:buFontTx/>
              <a:buBlip>
                <a:blip r:embed="rId2"/>
              </a:buBlip>
              <a:defRPr sz="2000"/>
            </a:lvl1pPr>
            <a:lvl2pPr marL="800100" indent="-342900">
              <a:lnSpc>
                <a:spcPct val="130000"/>
              </a:lnSpc>
              <a:buFontTx/>
              <a:buBlip>
                <a:blip r:embed="rId3"/>
              </a:buBlip>
              <a:defRPr sz="1800"/>
            </a:lvl2pPr>
            <a:lvl3pPr>
              <a:lnSpc>
                <a:spcPct val="130000"/>
              </a:lnSpc>
              <a:buNone/>
              <a:defRPr sz="1500"/>
            </a:lvl3pPr>
            <a:lvl4pPr>
              <a:lnSpc>
                <a:spcPct val="130000"/>
              </a:lnSpc>
              <a:buNone/>
              <a:defRPr sz="1200"/>
            </a:lvl4pPr>
            <a:lvl5pPr>
              <a:lnSpc>
                <a:spcPct val="1300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9889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572164"/>
          </a:xfrm>
          <a:prstGeom prst="rect">
            <a:avLst/>
          </a:prstGeom>
        </p:spPr>
        <p:txBody>
          <a:bodyPr/>
          <a:lstStyle>
            <a:lvl1pPr>
              <a:lnSpc>
                <a:spcPts val="3500"/>
              </a:lnSpc>
              <a:buSzPct val="150000"/>
              <a:buFontTx/>
              <a:buBlip>
                <a:blip r:embed="rId2"/>
              </a:buBlip>
              <a:defRPr sz="2000"/>
            </a:lvl1pPr>
            <a:lvl2pPr>
              <a:lnSpc>
                <a:spcPts val="3500"/>
              </a:lnSpc>
              <a:buSzPct val="120000"/>
              <a:buFontTx/>
              <a:buBlip>
                <a:blip r:embed="rId3"/>
              </a:buBlip>
              <a:defRPr sz="1800"/>
            </a:lvl2pPr>
            <a:lvl3pPr>
              <a:lnSpc>
                <a:spcPts val="3500"/>
              </a:lnSpc>
              <a:buSzPct val="120000"/>
              <a:buFontTx/>
              <a:buBlip>
                <a:blip r:embed="rId4"/>
              </a:buBlip>
              <a:defRPr sz="1500"/>
            </a:lvl3pPr>
            <a:lvl4pPr>
              <a:lnSpc>
                <a:spcPts val="3500"/>
              </a:lnSpc>
              <a:defRPr sz="1200"/>
            </a:lvl4pPr>
            <a:lvl5pPr>
              <a:lnSpc>
                <a:spcPts val="3500"/>
              </a:lnSpc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1214422"/>
            <a:ext cx="8186766" cy="4911741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SzPct val="150000"/>
              <a:buFontTx/>
              <a:buBlip>
                <a:blip r:embed="rId2"/>
              </a:buBlip>
              <a:defRPr sz="2000"/>
            </a:lvl1pPr>
            <a:lvl2pPr marL="799200" indent="-342000">
              <a:lnSpc>
                <a:spcPct val="130000"/>
              </a:lnSpc>
              <a:buSzPct val="120000"/>
              <a:buFontTx/>
              <a:buBlip>
                <a:blip r:embed="rId3"/>
              </a:buBlip>
              <a:defRPr sz="1800"/>
            </a:lvl2pPr>
            <a:lvl3pPr>
              <a:lnSpc>
                <a:spcPct val="130000"/>
              </a:lnSpc>
              <a:buFontTx/>
              <a:buBlip>
                <a:blip r:embed="rId4"/>
              </a:buBlip>
              <a:defRPr sz="1500"/>
            </a:lvl3pPr>
            <a:lvl4pPr>
              <a:lnSpc>
                <a:spcPct val="130000"/>
              </a:lnSpc>
              <a:buNone/>
              <a:defRPr sz="1200"/>
            </a:lvl4pPr>
            <a:lvl5pPr>
              <a:lnSpc>
                <a:spcPct val="130000"/>
              </a:lnSpc>
              <a:buNone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77632" y="274638"/>
            <a:ext cx="8229600" cy="7254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9" name="그림 8" descr="4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772" y="257835"/>
            <a:ext cx="642910" cy="710093"/>
          </a:xfrm>
          <a:prstGeom prst="rect">
            <a:avLst/>
          </a:prstGeom>
        </p:spPr>
      </p:pic>
      <p:sp>
        <p:nvSpPr>
          <p:cNvPr id="10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031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902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블로그\PPT 만들기\배경템플릿 만들기\길\그림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75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77632" y="274638"/>
            <a:ext cx="8229600" cy="7254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200" kern="1200">
                <a:solidFill>
                  <a:srgbClr val="F0E6DC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6" name="그림 5" descr="44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339772" y="257835"/>
            <a:ext cx="642910" cy="7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86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010432" y="6564337"/>
            <a:ext cx="21336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1" hangingPunct="1">
              <a:defRPr lang="ko-KR" altLang="en-US" sz="1300" kern="1200" smtClean="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  <a:cs typeface="+mn-cs"/>
              </a:defRPr>
            </a:lvl1pPr>
          </a:lstStyle>
          <a:p>
            <a:fld id="{67FCBB86-B7F7-4E03-8D4E-0B8A081F749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  <p:sldLayoutId id="2147483677" r:id="rId15"/>
    <p:sldLayoutId id="2147483681" r:id="rId16"/>
    <p:sldLayoutId id="2147483682" r:id="rId17"/>
    <p:sldLayoutId id="2147483683" r:id="rId18"/>
    <p:sldLayoutId id="2147483684" r:id="rId19"/>
    <p:sldLayoutId id="2147483686" r:id="rId20"/>
    <p:sldLayoutId id="2147483699" r:id="rId2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SzPct val="100000"/>
        <a:buFontTx/>
        <a:buBlip>
          <a:blip r:embed="rId23"/>
        </a:buBlip>
        <a:defRPr sz="32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SzPct val="110000"/>
        <a:buFontTx/>
        <a:buBlip>
          <a:blip r:embed="rId24"/>
        </a:buBlip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SzPct val="110000"/>
        <a:buFontTx/>
        <a:buBlip>
          <a:blip r:embed="rId2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SzPct val="110000"/>
        <a:buFontTx/>
        <a:buBlip>
          <a:blip r:embed="rId2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SzPct val="110000"/>
        <a:buFontTx/>
        <a:buBlip>
          <a:blip r:embed="rId2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326" y="657227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z="1300" dirty="0" smtClean="0">
                <a:solidFill>
                  <a:prstClr val="white">
                    <a:lumMod val="50000"/>
                  </a:prstClr>
                </a:solidFill>
                <a:latin typeface="샘물체" pitchFamily="18" charset="-127"/>
                <a:ea typeface="샘물체" pitchFamily="18" charset="-127"/>
              </a:rPr>
              <a:t>APS (Algorithm Problem Solving)</a:t>
            </a:r>
            <a:endParaRPr lang="ko-KR" altLang="en-US" sz="1300" dirty="0">
              <a:solidFill>
                <a:prstClr val="white">
                  <a:lumMod val="50000"/>
                </a:prstClr>
              </a:solidFill>
              <a:latin typeface="샘물체" pitchFamily="18" charset="-127"/>
              <a:ea typeface="샘물체" pitchFamily="18" charset="-127"/>
            </a:endParaRPr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7026908" y="65887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샘물체" pitchFamily="18" charset="-127"/>
                <a:ea typeface="샘물체" pitchFamily="18" charset="-127"/>
              </a:defRPr>
            </a:lvl1pPr>
          </a:lstStyle>
          <a:p>
            <a:fld id="{AF33F0E2-3294-4740-8E22-F3EF5A8BEBAB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SzPct val="100000"/>
        <a:buFontTx/>
        <a:buBlip>
          <a:blip r:embed="rId8"/>
        </a:buBlip>
        <a:defRPr sz="32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SzPct val="110000"/>
        <a:buFontTx/>
        <a:buBlip>
          <a:blip r:embed="rId9"/>
        </a:buBlip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SzPct val="110000"/>
        <a:buFontTx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SzPct val="11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SzPct val="11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Programming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4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Assembly Line Scheduling </a:t>
            </a:r>
            <a:r>
              <a:rPr lang="ko-KR" altLang="en-US" dirty="0" smtClean="0"/>
              <a:t>의 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"/>
          <a:stretch/>
        </p:blipFill>
        <p:spPr bwMode="auto">
          <a:xfrm>
            <a:off x="152337" y="1268760"/>
            <a:ext cx="8896350" cy="533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2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Assembly </a:t>
            </a:r>
            <a:r>
              <a:rPr lang="en-US" altLang="ko-KR" dirty="0"/>
              <a:t>Line Scheduling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14425"/>
            <a:ext cx="88963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7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Assembly Line Scheduling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3" y="1104900"/>
            <a:ext cx="904875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93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개발 단계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1220579"/>
            <a:ext cx="879157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7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가장 빠른 경로의 </a:t>
            </a:r>
            <a:r>
              <a:rPr lang="ko-KR" altLang="en-US" dirty="0" err="1" smtClean="0"/>
              <a:t>구조찾기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4" y="1124744"/>
            <a:ext cx="87820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5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재귀적 해법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1124744"/>
            <a:ext cx="88487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7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가장 빠른 시간 계산하기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79" y="1262579"/>
            <a:ext cx="872490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7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33265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Dynamic Programming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1124744"/>
            <a:ext cx="881062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5914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0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알고리즘 실행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7" y="1158744"/>
            <a:ext cx="893445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34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Josephus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25419"/>
              </p:ext>
            </p:extLst>
          </p:nvPr>
        </p:nvGraphicFramePr>
        <p:xfrm>
          <a:off x="179520" y="1340768"/>
          <a:ext cx="8856980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</a:tblGrid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767365"/>
              </p:ext>
            </p:extLst>
          </p:nvPr>
        </p:nvGraphicFramePr>
        <p:xfrm>
          <a:off x="179520" y="2348880"/>
          <a:ext cx="8856980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  <a:gridCol w="442849"/>
              </a:tblGrid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09631"/>
              </p:ext>
            </p:extLst>
          </p:nvPr>
        </p:nvGraphicFramePr>
        <p:xfrm>
          <a:off x="251520" y="3356992"/>
          <a:ext cx="442849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9"/>
              </a:tblGrid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5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가장 빠른 경로 출력하기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98125"/>
            <a:ext cx="88963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1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962255" cy="1362075"/>
          </a:xfrm>
        </p:spPr>
        <p:txBody>
          <a:bodyPr/>
          <a:lstStyle/>
          <a:p>
            <a:r>
              <a:rPr lang="en-US" altLang="ko-KR" dirty="0" smtClean="0"/>
              <a:t>DP – </a:t>
            </a:r>
            <a:r>
              <a:rPr lang="en-US" altLang="ko-KR" sz="3600" dirty="0" smtClean="0"/>
              <a:t>Longest Common Subsequence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5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71600" y="332656"/>
            <a:ext cx="2530624" cy="63408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168152"/>
            <a:ext cx="8229600" cy="132474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두 개의 문자열에서 </a:t>
            </a:r>
            <a:r>
              <a:rPr lang="en-US" altLang="ko-KR" dirty="0"/>
              <a:t>Longest Common </a:t>
            </a:r>
            <a:r>
              <a:rPr lang="en-US" altLang="ko-KR" dirty="0" smtClean="0"/>
              <a:t>Subsequence(LCS, </a:t>
            </a:r>
            <a:r>
              <a:rPr lang="ko-KR" altLang="en-US" dirty="0" smtClean="0"/>
              <a:t>최장공통부분 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찾는 방법으로 </a:t>
            </a:r>
            <a:r>
              <a:rPr lang="en-US" altLang="ko-KR" dirty="0" smtClean="0"/>
              <a:t>Dynamic programming</a:t>
            </a:r>
            <a:r>
              <a:rPr lang="ko-KR" altLang="en-US" dirty="0" smtClean="0"/>
              <a:t>방법에 대해 학습한다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457200" y="3861048"/>
            <a:ext cx="8229600" cy="2376264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indent="0">
              <a:spcBef>
                <a:spcPct val="20000"/>
              </a:spcBef>
              <a:buFont typeface="Arial" panose="020B0604020202020204" pitchFamily="34" charset="0"/>
              <a:buNone/>
              <a:defRPr sz="2800">
                <a:latin typeface="a드림고딕3" panose="02020600000000000000" pitchFamily="18" charset="-127"/>
                <a:ea typeface="a드림고딕3" panose="02020600000000000000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latin typeface="a드림고딕3" panose="02020600000000000000" pitchFamily="18" charset="-127"/>
                <a:ea typeface="a드림고딕3" panose="02020600000000000000" pitchFamily="18" charset="-12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a드림고딕3" panose="02020600000000000000" pitchFamily="18" charset="-127"/>
                <a:ea typeface="a드림고딕3" panose="02020600000000000000" pitchFamily="18" charset="-12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latin typeface="a드림고딕3" panose="02020600000000000000" pitchFamily="18" charset="-127"/>
                <a:ea typeface="a드림고딕3" panose="02020600000000000000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latin typeface="a드림고딕3" panose="02020600000000000000" pitchFamily="18" charset="-127"/>
                <a:ea typeface="a드림고딕3" panose="02020600000000000000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lt"/>
                <a:ea typeface="+mn-ea"/>
              </a:rPr>
              <a:t>LCS </a:t>
            </a:r>
            <a:r>
              <a:rPr lang="ko-KR" altLang="en-US" sz="2000" dirty="0">
                <a:latin typeface="+mn-lt"/>
                <a:ea typeface="+mn-ea"/>
              </a:rPr>
              <a:t>문제 해결방법</a:t>
            </a:r>
            <a:endParaRPr lang="en-US" altLang="ko-KR" sz="2000" dirty="0">
              <a:latin typeface="+mn-lt"/>
              <a:ea typeface="+mn-ea"/>
            </a:endParaRPr>
          </a:p>
          <a:p>
            <a:pPr marL="1200150" lvl="1" indent="-457200">
              <a:buFont typeface="a드림고딕3" panose="02020600000000000000" pitchFamily="18" charset="-127"/>
              <a:buChar char="‐"/>
            </a:pPr>
            <a:r>
              <a:rPr lang="en-US" altLang="ko-KR" sz="2000" dirty="0">
                <a:latin typeface="+mn-lt"/>
                <a:ea typeface="+mn-ea"/>
              </a:rPr>
              <a:t>Recursion </a:t>
            </a:r>
            <a:r>
              <a:rPr lang="ko-KR" altLang="en-US" sz="2000" dirty="0">
                <a:latin typeface="+mn-lt"/>
                <a:ea typeface="+mn-ea"/>
              </a:rPr>
              <a:t>이용</a:t>
            </a:r>
            <a:endParaRPr lang="en-US" altLang="ko-KR" sz="2000" dirty="0">
              <a:latin typeface="+mn-lt"/>
              <a:ea typeface="+mn-ea"/>
            </a:endParaRPr>
          </a:p>
          <a:p>
            <a:pPr marL="1200150" lvl="1" indent="-457200">
              <a:buFont typeface="a드림고딕3" panose="02020600000000000000" pitchFamily="18" charset="-127"/>
              <a:buChar char="‐"/>
            </a:pPr>
            <a:r>
              <a:rPr lang="en-US" altLang="ko-KR" sz="2000" dirty="0">
                <a:latin typeface="+mn-lt"/>
                <a:ea typeface="+mn-ea"/>
              </a:rPr>
              <a:t>Recursion</a:t>
            </a:r>
            <a:r>
              <a:rPr lang="ko-KR" altLang="en-US" sz="2000" dirty="0">
                <a:latin typeface="+mn-lt"/>
                <a:ea typeface="+mn-ea"/>
              </a:rPr>
              <a:t>과 </a:t>
            </a:r>
            <a:r>
              <a:rPr lang="en-US" altLang="ko-KR" sz="2000" dirty="0" err="1">
                <a:latin typeface="+mn-lt"/>
                <a:ea typeface="+mn-ea"/>
              </a:rPr>
              <a:t>Memoization</a:t>
            </a:r>
            <a:r>
              <a:rPr lang="ko-KR" altLang="en-US" sz="2000" dirty="0">
                <a:latin typeface="+mn-lt"/>
                <a:ea typeface="+mn-ea"/>
              </a:rPr>
              <a:t>이용</a:t>
            </a:r>
            <a:endParaRPr lang="en-US" altLang="ko-KR" sz="2000" dirty="0">
              <a:latin typeface="+mn-lt"/>
              <a:ea typeface="+mn-ea"/>
            </a:endParaRPr>
          </a:p>
          <a:p>
            <a:pPr marL="1200150" lvl="1" indent="-457200">
              <a:buFont typeface="a드림고딕3" panose="02020600000000000000" pitchFamily="18" charset="-127"/>
              <a:buChar char="‐"/>
            </a:pPr>
            <a:r>
              <a:rPr lang="ko-KR" altLang="en-US" sz="2000" dirty="0">
                <a:latin typeface="+mn-lt"/>
                <a:ea typeface="+mn-ea"/>
              </a:rPr>
              <a:t>문제를 </a:t>
            </a:r>
            <a:r>
              <a:rPr lang="en-US" altLang="ko-KR" sz="2000" dirty="0">
                <a:latin typeface="+mn-lt"/>
                <a:ea typeface="+mn-ea"/>
              </a:rPr>
              <a:t>Dynamic programming </a:t>
            </a:r>
            <a:r>
              <a:rPr lang="ko-KR" altLang="en-US" sz="2000" dirty="0">
                <a:latin typeface="+mn-lt"/>
                <a:ea typeface="+mn-ea"/>
              </a:rPr>
              <a:t>알고리즘</a:t>
            </a:r>
            <a:endParaRPr lang="en-US" altLang="ko-KR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181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Longest Common Subsequence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0"/>
          <a:stretch/>
        </p:blipFill>
        <p:spPr bwMode="auto">
          <a:xfrm>
            <a:off x="119062" y="1340768"/>
            <a:ext cx="8905875" cy="508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38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LCS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1351075"/>
            <a:ext cx="87915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7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알고리즘 개발 단계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3" y="1228725"/>
            <a:ext cx="84582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42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LCS</a:t>
            </a:r>
            <a:r>
              <a:rPr lang="ko-KR" altLang="en-US" dirty="0" smtClean="0"/>
              <a:t>의 특성 파악하기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196752"/>
            <a:ext cx="85058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300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재귀적 해법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" y="1333500"/>
            <a:ext cx="90011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LCS</a:t>
            </a:r>
            <a:r>
              <a:rPr lang="ko-KR" altLang="en-US" dirty="0" smtClean="0"/>
              <a:t>의 길이 알고리즘의 </a:t>
            </a:r>
            <a:r>
              <a:rPr lang="ko-KR" altLang="en-US" dirty="0" err="1" smtClean="0"/>
              <a:t>재귀트리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"/>
          <a:stretch/>
        </p:blipFill>
        <p:spPr bwMode="auto">
          <a:xfrm>
            <a:off x="246087" y="1293962"/>
            <a:ext cx="8610600" cy="547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Memoization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4" y="1268760"/>
            <a:ext cx="86201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22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</a:t>
            </a:r>
            <a:r>
              <a:rPr lang="en-US" altLang="ko-KR" dirty="0" smtClean="0"/>
              <a:t>Programming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82391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6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LCS</a:t>
            </a:r>
            <a:r>
              <a:rPr lang="ko-KR" altLang="en-US" dirty="0" smtClean="0"/>
              <a:t>의 길이 계산하기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152525"/>
            <a:ext cx="856297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42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LCS </a:t>
            </a:r>
            <a:r>
              <a:rPr lang="ko-KR" altLang="en-US" dirty="0" smtClean="0"/>
              <a:t>길이 </a:t>
            </a:r>
            <a:r>
              <a:rPr lang="en-US" altLang="ko-KR" dirty="0" smtClean="0"/>
              <a:t>Table – Dynamic Programming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196752"/>
            <a:ext cx="86963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60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LCS </a:t>
            </a:r>
            <a:r>
              <a:rPr lang="ko-KR" altLang="en-US" dirty="0" smtClean="0"/>
              <a:t>구성하기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"/>
          <a:stretch/>
        </p:blipFill>
        <p:spPr bwMode="auto">
          <a:xfrm>
            <a:off x="160103" y="1231759"/>
            <a:ext cx="8972550" cy="561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915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2229" y="332656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LCS </a:t>
            </a:r>
            <a:r>
              <a:rPr lang="ko-KR" altLang="en-US" dirty="0" smtClean="0"/>
              <a:t>문자열 구하기 </a:t>
            </a:r>
            <a:r>
              <a:rPr lang="en-US" altLang="ko-KR" dirty="0" smtClean="0"/>
              <a:t>Table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70866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517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LCS </a:t>
            </a:r>
            <a:r>
              <a:rPr lang="ko-KR" altLang="en-US" dirty="0"/>
              <a:t>문자열 </a:t>
            </a:r>
            <a:r>
              <a:rPr lang="ko-KR" altLang="en-US" dirty="0" smtClean="0"/>
              <a:t>출력하</a:t>
            </a:r>
            <a:r>
              <a:rPr lang="ko-KR" altLang="en-US" dirty="0"/>
              <a:t>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9" y="1238250"/>
            <a:ext cx="898207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97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DP-Knapsack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배낭문제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268760"/>
            <a:ext cx="87249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103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0-1 </a:t>
            </a:r>
            <a:r>
              <a:rPr lang="ko-KR" altLang="en-US" dirty="0" smtClean="0"/>
              <a:t>배낭문제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182588"/>
            <a:ext cx="836295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136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9" y="1412776"/>
            <a:ext cx="84963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2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6064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최적 부분 구조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70" y="1052736"/>
            <a:ext cx="83248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42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</a:t>
            </a:r>
            <a:r>
              <a:rPr lang="en-US" altLang="ko-KR" dirty="0" smtClean="0"/>
              <a:t>Programming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" y="1262938"/>
            <a:ext cx="89820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5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재귀적 표현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1" y="1268760"/>
            <a:ext cx="841057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87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2919" y="26064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57373"/>
            <a:ext cx="87820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971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최적해 구성하기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340768"/>
            <a:ext cx="869632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이항계수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11760" y="1628800"/>
            <a:ext cx="4536504" cy="403244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dirty="0" smtClean="0"/>
              <a:t>1 1</a:t>
            </a:r>
          </a:p>
          <a:p>
            <a:pPr marL="0" indent="0" algn="ctr">
              <a:buNone/>
            </a:pPr>
            <a:r>
              <a:rPr lang="en-US" altLang="ko-KR" sz="2800" dirty="0" smtClean="0"/>
              <a:t>1 2 1</a:t>
            </a:r>
          </a:p>
          <a:p>
            <a:pPr marL="0" indent="0" algn="ctr">
              <a:buNone/>
            </a:pPr>
            <a:r>
              <a:rPr lang="en-US" altLang="ko-KR" sz="2800" dirty="0" smtClean="0"/>
              <a:t>1 3 3 1</a:t>
            </a:r>
          </a:p>
          <a:p>
            <a:pPr marL="0" indent="0" algn="ctr">
              <a:buNone/>
            </a:pPr>
            <a:r>
              <a:rPr lang="en-US" altLang="ko-KR" sz="2800" dirty="0" smtClean="0"/>
              <a:t>1 4 6 4 1</a:t>
            </a:r>
          </a:p>
          <a:p>
            <a:pPr marL="0" indent="0" algn="ctr">
              <a:buNone/>
            </a:pPr>
            <a:r>
              <a:rPr lang="en-US" altLang="ko-KR" sz="2800" dirty="0" smtClean="0"/>
              <a:t>1 5 10 10 5 1</a:t>
            </a:r>
          </a:p>
          <a:p>
            <a:pPr marL="0" indent="0" algn="ctr">
              <a:buNone/>
            </a:pPr>
            <a:r>
              <a:rPr lang="en-US" altLang="ko-KR" sz="2800" dirty="0" smtClean="0"/>
              <a:t>1 6 15 20 15 6 1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1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 smtClean="0"/>
              <a:t>알고리즘 개발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0150"/>
            <a:ext cx="87439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9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알고리즘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6" y="1340768"/>
            <a:ext cx="87820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2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DP-Assembly Line Scheduling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9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Assembly Line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FCBB86-B7F7-4E03-8D4E-0B8A081F749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0" y="1123950"/>
            <a:ext cx="890587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948487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23992</TotalTime>
  <Words>336</Words>
  <Application>Microsoft Office PowerPoint</Application>
  <PresentationFormat>화면 슬라이드 쇼(4:3)</PresentationFormat>
  <Paragraphs>177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HY헤드라인M</vt:lpstr>
      <vt:lpstr>Arial</vt:lpstr>
      <vt:lpstr>a드림고딕3</vt:lpstr>
      <vt:lpstr>맑은 고딕</vt:lpstr>
      <vt:lpstr>1훈막대연필 R</vt:lpstr>
      <vt:lpstr>샘물체</vt:lpstr>
      <vt:lpstr>테마1</vt:lpstr>
      <vt:lpstr>Office 테마</vt:lpstr>
      <vt:lpstr>Dynamic Programming</vt:lpstr>
      <vt:lpstr>Josephus Problem</vt:lpstr>
      <vt:lpstr>Dynamic Programming 알고리즘</vt:lpstr>
      <vt:lpstr>Dynamic Programming 방법</vt:lpstr>
      <vt:lpstr>이항계수</vt:lpstr>
      <vt:lpstr>Dynamic Programming 알고리즘 개발</vt:lpstr>
      <vt:lpstr>Dynamic Programming 알고리즘 특징</vt:lpstr>
      <vt:lpstr>DP-Assembly Line Scheduling</vt:lpstr>
      <vt:lpstr>Assembly Line</vt:lpstr>
      <vt:lpstr>Assembly Line Scheduling 의 문제</vt:lpstr>
      <vt:lpstr>Assembly Line Scheduling (예)</vt:lpstr>
      <vt:lpstr>Assembly Line Scheduling (예)</vt:lpstr>
      <vt:lpstr>알고리즘 개발 단계</vt:lpstr>
      <vt:lpstr>1. 가장 빠른 경로의 구조찾기</vt:lpstr>
      <vt:lpstr>2. 재귀적 해법</vt:lpstr>
      <vt:lpstr>3. 가장 빠른 시간 계산하기</vt:lpstr>
      <vt:lpstr>Dynamic Programming 방법</vt:lpstr>
      <vt:lpstr>Dynamic Programming 알고리즘</vt:lpstr>
      <vt:lpstr>알고리즘 실행 - 예</vt:lpstr>
      <vt:lpstr>4. 가장 빠른 경로 출력하기</vt:lpstr>
      <vt:lpstr>DP – Longest Common Subsequence</vt:lpstr>
      <vt:lpstr>학습목표</vt:lpstr>
      <vt:lpstr>Longest Common Subsequence</vt:lpstr>
      <vt:lpstr>Simple LCS 알고리즘</vt:lpstr>
      <vt:lpstr>알고리즘 개발 단계</vt:lpstr>
      <vt:lpstr>1. LCS의 특성 파악하기</vt:lpstr>
      <vt:lpstr>2. 재귀적 해법</vt:lpstr>
      <vt:lpstr>LCS의 길이 알고리즘의 재귀트리</vt:lpstr>
      <vt:lpstr>Memoization 알고리즘</vt:lpstr>
      <vt:lpstr>3. LCS의 길이 계산하기</vt:lpstr>
      <vt:lpstr>LCS 길이 Table – Dynamic Programming</vt:lpstr>
      <vt:lpstr>4. LCS 구성하기</vt:lpstr>
      <vt:lpstr>LCS 문자열 구하기 Table</vt:lpstr>
      <vt:lpstr>LCS 문자열 출력하기</vt:lpstr>
      <vt:lpstr>DP-Knapsack</vt:lpstr>
      <vt:lpstr>배낭문제</vt:lpstr>
      <vt:lpstr>0-1 배낭문제</vt:lpstr>
      <vt:lpstr>간단한 알고리즘</vt:lpstr>
      <vt:lpstr>1. 최적 부분 구조</vt:lpstr>
      <vt:lpstr>2. 재귀적 표현</vt:lpstr>
      <vt:lpstr>3. 알고리즘</vt:lpstr>
      <vt:lpstr>4. 최적해 구성하기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학습목표</dc:title>
  <dc:creator>popinz</dc:creator>
  <cp:lastModifiedBy>student</cp:lastModifiedBy>
  <cp:revision>347</cp:revision>
  <cp:lastPrinted>2015-11-08T16:02:19Z</cp:lastPrinted>
  <dcterms:created xsi:type="dcterms:W3CDTF">2014-10-03T04:02:56Z</dcterms:created>
  <dcterms:modified xsi:type="dcterms:W3CDTF">2019-03-14T00:10:21Z</dcterms:modified>
</cp:coreProperties>
</file>